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0" r:id="rId1"/>
  </p:sldMasterIdLst>
  <p:notesMasterIdLst>
    <p:notesMasterId r:id="rId3"/>
  </p:notesMasterIdLst>
  <p:sldIdLst>
    <p:sldId id="256" r:id="rId2"/>
  </p:sldIdLst>
  <p:sldSz cx="12192000" cy="16256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D9061-21A3-4AAF-B5FC-663782F4888B}" v="36" dt="2021-07-20T04:10:39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6" d="100"/>
          <a:sy n="46" d="100"/>
        </p:scale>
        <p:origin x="3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9F0DF9AE-20BF-49B1-8B8B-74292CD65864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1173163"/>
            <a:ext cx="237490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F1BB8858-983E-4092-90D2-E8176AAA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6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5" y="1826292"/>
            <a:ext cx="10782300" cy="7947378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10666" spc="-16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3" y="9951784"/>
            <a:ext cx="9228201" cy="3901440"/>
          </a:xfrm>
        </p:spPr>
        <p:txBody>
          <a:bodyPr>
            <a:normAutofit/>
          </a:bodyPr>
          <a:lstStyle>
            <a:lvl1pPr marL="0" indent="0" algn="l">
              <a:buNone/>
              <a:defRPr sz="3733">
                <a:solidFill>
                  <a:srgbClr val="262626"/>
                </a:solidFill>
                <a:latin typeface="+mj-lt"/>
              </a:defRPr>
            </a:lvl1pPr>
            <a:lvl2pPr marL="609585" indent="0" algn="ctr">
              <a:buNone/>
              <a:defRPr sz="3733"/>
            </a:lvl2pPr>
            <a:lvl3pPr marL="1219170" indent="0" algn="ctr">
              <a:buNone/>
              <a:defRPr sz="3200"/>
            </a:lvl3pPr>
            <a:lvl4pPr marL="1828754" indent="0" algn="ctr">
              <a:buNone/>
              <a:defRPr sz="2667"/>
            </a:lvl4pPr>
            <a:lvl5pPr marL="2438339" indent="0" algn="ctr">
              <a:buNone/>
              <a:defRPr sz="2667"/>
            </a:lvl5pPr>
            <a:lvl6pPr marL="3047924" indent="0" algn="ctr">
              <a:buNone/>
              <a:defRPr sz="2667"/>
            </a:lvl6pPr>
            <a:lvl7pPr marL="3657509" indent="0" algn="ctr">
              <a:buNone/>
              <a:defRPr sz="2667"/>
            </a:lvl7pPr>
            <a:lvl8pPr marL="4267093" indent="0" algn="ctr">
              <a:buNone/>
              <a:defRPr sz="2667"/>
            </a:lvl8pPr>
            <a:lvl9pPr marL="4876678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1648178"/>
            <a:ext cx="2628900" cy="1137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1693337"/>
            <a:ext cx="7734300" cy="1280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819067"/>
            <a:ext cx="10780776" cy="7954603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10666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9925393"/>
            <a:ext cx="9226296" cy="3901440"/>
          </a:xfrm>
        </p:spPr>
        <p:txBody>
          <a:bodyPr anchor="t">
            <a:normAutofit/>
          </a:bodyPr>
          <a:lstStyle>
            <a:lvl1pPr marL="0" indent="0">
              <a:buNone/>
              <a:defRPr sz="3733">
                <a:solidFill>
                  <a:schemeClr val="tx1"/>
                </a:solidFill>
                <a:latin typeface="+mj-lt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1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4725077"/>
            <a:ext cx="5074920" cy="8929963"/>
          </a:xfrm>
        </p:spPr>
        <p:txBody>
          <a:bodyPr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3651" y="4725077"/>
            <a:ext cx="5074920" cy="8929963"/>
          </a:xfrm>
        </p:spPr>
        <p:txBody>
          <a:bodyPr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4816593"/>
            <a:ext cx="5074920" cy="171472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67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6485689"/>
            <a:ext cx="5074920" cy="75861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5080" y="4811776"/>
            <a:ext cx="5074920" cy="1712299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67" b="0" cap="all" baseline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5080" y="6480726"/>
            <a:ext cx="5074920" cy="75861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16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1285409"/>
            <a:ext cx="3383280" cy="45516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6222"/>
            <a:ext cx="6096000" cy="10837333"/>
          </a:xfrm>
        </p:spPr>
        <p:txBody>
          <a:bodyPr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3" y="5953928"/>
            <a:ext cx="3398520" cy="7412117"/>
          </a:xfrm>
        </p:spPr>
        <p:txBody>
          <a:bodyPr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404040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18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12844251"/>
            <a:ext cx="10780776" cy="145370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733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1263633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1067"/>
              </a:spcBef>
              <a:buNone/>
              <a:defRPr sz="4267">
                <a:solidFill>
                  <a:srgbClr val="4D4D4D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14008261"/>
            <a:ext cx="9229344" cy="126435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600"/>
              </a:spcBef>
              <a:buNone/>
              <a:defRPr sz="1867">
                <a:solidFill>
                  <a:srgbClr val="262626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45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6" y="1184078"/>
            <a:ext cx="10772775" cy="3930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725081"/>
            <a:ext cx="10753725" cy="8927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15199874"/>
            <a:ext cx="4114800" cy="541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8AB3272-E924-4CCD-9A9F-B9FC59C368CC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15537059"/>
            <a:ext cx="5029200" cy="541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7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1591" y="13818663"/>
            <a:ext cx="2926080" cy="3311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FDFBAD7-BB3C-42E9-8307-BD01177E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6400" kern="1200" spc="-1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1917" indent="-121917" algn="l" defTabSz="1219170" rtl="0" eaLnBrk="1" latinLnBrk="0" hangingPunct="1">
        <a:lnSpc>
          <a:spcPct val="85000"/>
        </a:lnSpc>
        <a:spcBef>
          <a:spcPts val="1733"/>
        </a:spcBef>
        <a:buFont typeface="Arial" pitchFamily="34" charset="0"/>
        <a:buChar char=" 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65751" indent="-457189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02" indent="-731502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667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97253" indent="-1097253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63003" indent="-1463003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599960" indent="-304792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866620" indent="-304792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33280" indent="-304792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399940" indent="-304792" algn="l" defTabSz="1219170" rtl="0" eaLnBrk="1" latinLnBrk="0" hangingPunct="1">
        <a:lnSpc>
          <a:spcPct val="85000"/>
        </a:lnSpc>
        <a:spcBef>
          <a:spcPts val="8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18" Type="http://schemas.openxmlformats.org/officeDocument/2006/relationships/image" Target="../media/image13.png"/><Relationship Id="rId3" Type="http://schemas.openxmlformats.org/officeDocument/2006/relationships/hyperlink" Target="http://www.mayoclinic.org/livingdonor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gelinagarcia295@gmail.com" TargetMode="External"/><Relationship Id="rId11" Type="http://schemas.openxmlformats.org/officeDocument/2006/relationships/image" Target="../media/image6.svg"/><Relationship Id="rId5" Type="http://schemas.openxmlformats.org/officeDocument/2006/relationships/hyperlink" Target="mailto:crystalamarlatt@gmail.com" TargetMode="External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19" Type="http://schemas.openxmlformats.org/officeDocument/2006/relationships/image" Target="../media/image14.svg"/><Relationship Id="rId4" Type="http://schemas.openxmlformats.org/officeDocument/2006/relationships/hyperlink" Target="https://helphopelive.org/campaign/18901/" TargetMode="External"/><Relationship Id="rId9" Type="http://schemas.openxmlformats.org/officeDocument/2006/relationships/image" Target="../media/image4.jp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7C7139-2E30-4A74-8461-22B94C1673F4}"/>
              </a:ext>
            </a:extLst>
          </p:cNvPr>
          <p:cNvSpPr/>
          <p:nvPr/>
        </p:nvSpPr>
        <p:spPr>
          <a:xfrm>
            <a:off x="0" y="4637584"/>
            <a:ext cx="12192000" cy="3737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7ADDE1F-29C5-4C18-98AE-340BD91EC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189" y="13745953"/>
            <a:ext cx="2123874" cy="16467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D27F0C-F51B-4BA6-86D3-A3093612C8D2}"/>
              </a:ext>
            </a:extLst>
          </p:cNvPr>
          <p:cNvSpPr txBox="1"/>
          <p:nvPr/>
        </p:nvSpPr>
        <p:spPr>
          <a:xfrm>
            <a:off x="482601" y="4826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Help my Mom, </a:t>
            </a:r>
          </a:p>
          <a:p>
            <a:r>
              <a:rPr lang="en-US" sz="6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Angelina Ruiz, </a:t>
            </a:r>
          </a:p>
          <a:p>
            <a:r>
              <a:rPr lang="en-US" sz="66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Find a living </a:t>
            </a:r>
          </a:p>
          <a:p>
            <a:r>
              <a:rPr lang="en-US" sz="66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Kidney Donor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8D8BF7-E25B-4540-8625-A53279D70ABC}"/>
              </a:ext>
            </a:extLst>
          </p:cNvPr>
          <p:cNvSpPr txBox="1"/>
          <p:nvPr/>
        </p:nvSpPr>
        <p:spPr>
          <a:xfrm>
            <a:off x="-851637" y="4958439"/>
            <a:ext cx="1322143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700" b="1" dirty="0">
                <a:solidFill>
                  <a:srgbClr val="002060"/>
                </a:solidFill>
              </a:rPr>
              <a:t>+ Blood Type A or O – needed (+/- does not matter). </a:t>
            </a:r>
          </a:p>
          <a:p>
            <a:pPr lvl="2"/>
            <a:r>
              <a:rPr lang="en-US" sz="2700" b="1" dirty="0">
                <a:solidFill>
                  <a:srgbClr val="002060"/>
                </a:solidFill>
              </a:rPr>
              <a:t>+ A donor that requires a kidney in the future will be moved to the top of the list. </a:t>
            </a:r>
          </a:p>
          <a:p>
            <a:pPr lvl="2"/>
            <a:r>
              <a:rPr lang="en-US" sz="2700" b="1" dirty="0">
                <a:solidFill>
                  <a:srgbClr val="002060"/>
                </a:solidFill>
              </a:rPr>
              <a:t>+ Surgery is minimally invasive (Laparoscopic). </a:t>
            </a:r>
          </a:p>
          <a:p>
            <a:pPr lvl="2"/>
            <a:r>
              <a:rPr lang="en-US" sz="2700" b="1" dirty="0">
                <a:solidFill>
                  <a:srgbClr val="002060"/>
                </a:solidFill>
              </a:rPr>
              <a:t>+ One day in the hospital for surgery. </a:t>
            </a:r>
          </a:p>
          <a:p>
            <a:pPr lvl="2"/>
            <a:r>
              <a:rPr lang="en-US" sz="2700" b="1" dirty="0">
                <a:solidFill>
                  <a:srgbClr val="002060"/>
                </a:solidFill>
              </a:rPr>
              <a:t>+ Medical review conducted by Mayo Clinic. They are the best in the nation!</a:t>
            </a:r>
          </a:p>
          <a:p>
            <a:pPr lvl="2"/>
            <a:r>
              <a:rPr lang="en-US" sz="2700" b="1" dirty="0">
                <a:solidFill>
                  <a:srgbClr val="002060"/>
                </a:solidFill>
              </a:rPr>
              <a:t>+ Medical and other expenses will be covered by insurance or donations. </a:t>
            </a:r>
          </a:p>
          <a:p>
            <a:pPr lvl="2" algn="ctr"/>
            <a:r>
              <a:rPr lang="en-US" sz="2400" b="1" dirty="0">
                <a:solidFill>
                  <a:srgbClr val="002060"/>
                </a:solidFill>
              </a:rPr>
              <a:t>(Details will be discussed with donors to ensure financial needs are met)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4CB298-A440-4F58-9FED-FE98831B309C}"/>
              </a:ext>
            </a:extLst>
          </p:cNvPr>
          <p:cNvSpPr txBox="1"/>
          <p:nvPr/>
        </p:nvSpPr>
        <p:spPr>
          <a:xfrm>
            <a:off x="2452566" y="8593543"/>
            <a:ext cx="661302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For Kidney Donation, apply here: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www.mayoclinic.org/livingdonor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 (Type </a:t>
            </a:r>
            <a:r>
              <a:rPr lang="en-US" sz="2800" b="1" dirty="0">
                <a:solidFill>
                  <a:srgbClr val="002060"/>
                </a:solidFill>
              </a:rPr>
              <a:t>Angelina Ruiz </a:t>
            </a:r>
            <a:r>
              <a:rPr lang="en-US" sz="2800" dirty="0">
                <a:solidFill>
                  <a:srgbClr val="002060"/>
                </a:solidFill>
              </a:rPr>
              <a:t>as your intended donor)</a:t>
            </a: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Bio, Event &amp; Fundraiser Info: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https://helphopelive.org/campaign/18901/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Contact: </a:t>
            </a:r>
            <a:r>
              <a:rPr lang="en-US" sz="2800" b="1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crystalamarlatt@gmail.com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Or Angelina Ruiz at 520-730-5044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angelinagarcia295@gmail.com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1C699E-D8A1-4D8B-A74F-DF1FF0147FEE}"/>
              </a:ext>
            </a:extLst>
          </p:cNvPr>
          <p:cNvSpPr txBox="1"/>
          <p:nvPr/>
        </p:nvSpPr>
        <p:spPr>
          <a:xfrm>
            <a:off x="5782135" y="11444834"/>
            <a:ext cx="1847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451F154-A1FA-4E2D-BA9C-5FDBE541E0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601" y="13286981"/>
            <a:ext cx="2469747" cy="2469747"/>
          </a:xfrm>
          <a:prstGeom prst="rect">
            <a:avLst/>
          </a:prstGeom>
        </p:spPr>
      </p:pic>
      <p:pic>
        <p:nvPicPr>
          <p:cNvPr id="31" name="Picture 30" descr="Qr code&#10;&#10;Description automatically generated">
            <a:extLst>
              <a:ext uri="{FF2B5EF4-FFF2-40B4-BE49-F238E27FC236}">
                <a16:creationId xmlns:a16="http://schemas.microsoft.com/office/drawing/2014/main" id="{D0970217-766D-4412-BC3A-817327990A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0789" y="13286981"/>
            <a:ext cx="2564680" cy="256468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9A4721C-9032-4F77-A37A-88A1812F08C7}"/>
              </a:ext>
            </a:extLst>
          </p:cNvPr>
          <p:cNvSpPr txBox="1"/>
          <p:nvPr/>
        </p:nvSpPr>
        <p:spPr>
          <a:xfrm>
            <a:off x="517662" y="12429430"/>
            <a:ext cx="2125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Scan for Donor</a:t>
            </a:r>
          </a:p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 Application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14134F-F341-4A5C-A631-2BD640A7A42A}"/>
              </a:ext>
            </a:extLst>
          </p:cNvPr>
          <p:cNvSpPr txBox="1"/>
          <p:nvPr/>
        </p:nvSpPr>
        <p:spPr>
          <a:xfrm>
            <a:off x="9180267" y="12330719"/>
            <a:ext cx="2714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400" b="1" i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Scan for Bio, Events, </a:t>
            </a:r>
          </a:p>
          <a:p>
            <a:r>
              <a:rPr lang="en-US" dirty="0"/>
              <a:t>and Fundraising</a:t>
            </a:r>
          </a:p>
        </p:txBody>
      </p:sp>
      <p:sp>
        <p:nvSpPr>
          <p:cNvPr id="47" name="Arrow: Curved Right 46">
            <a:extLst>
              <a:ext uri="{FF2B5EF4-FFF2-40B4-BE49-F238E27FC236}">
                <a16:creationId xmlns:a16="http://schemas.microsoft.com/office/drawing/2014/main" id="{8ACA0D0D-8108-4038-B162-CC83E147A6C3}"/>
              </a:ext>
            </a:extLst>
          </p:cNvPr>
          <p:cNvSpPr/>
          <p:nvPr/>
        </p:nvSpPr>
        <p:spPr>
          <a:xfrm>
            <a:off x="7688375" y="12882194"/>
            <a:ext cx="1039733" cy="14039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Arrow: Curved Left 49">
            <a:extLst>
              <a:ext uri="{FF2B5EF4-FFF2-40B4-BE49-F238E27FC236}">
                <a16:creationId xmlns:a16="http://schemas.microsoft.com/office/drawing/2014/main" id="{60C14787-93C1-4C08-BB85-FA90676C4361}"/>
              </a:ext>
            </a:extLst>
          </p:cNvPr>
          <p:cNvSpPr/>
          <p:nvPr/>
        </p:nvSpPr>
        <p:spPr>
          <a:xfrm>
            <a:off x="3086439" y="12882194"/>
            <a:ext cx="1039733" cy="14039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A picture containing outdoor, tree, clothing, person&#10;&#10;Description automatically generated">
            <a:extLst>
              <a:ext uri="{FF2B5EF4-FFF2-40B4-BE49-F238E27FC236}">
                <a16:creationId xmlns:a16="http://schemas.microsoft.com/office/drawing/2014/main" id="{F1683F70-F6A6-4848-8CD0-901DDE785F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35" y="563708"/>
            <a:ext cx="3623435" cy="36234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Graphic 5" descr="Envelope outline">
            <a:extLst>
              <a:ext uri="{FF2B5EF4-FFF2-40B4-BE49-F238E27FC236}">
                <a16:creationId xmlns:a16="http://schemas.microsoft.com/office/drawing/2014/main" id="{3FC2FB87-1134-8F4E-A95A-6EF0656A06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41576" y="11838325"/>
            <a:ext cx="779667" cy="779667"/>
          </a:xfrm>
          <a:prstGeom prst="rect">
            <a:avLst/>
          </a:prstGeom>
        </p:spPr>
      </p:pic>
      <p:pic>
        <p:nvPicPr>
          <p:cNvPr id="8" name="Graphic 7" descr="Kidneys outline">
            <a:extLst>
              <a:ext uri="{FF2B5EF4-FFF2-40B4-BE49-F238E27FC236}">
                <a16:creationId xmlns:a16="http://schemas.microsoft.com/office/drawing/2014/main" id="{E9D5CA31-0752-4F4A-BDBB-8C5ABC65FD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45927" y="8832774"/>
            <a:ext cx="914400" cy="9144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ABC7FD-7183-7D42-93CC-E9A412E2AC20}"/>
              </a:ext>
            </a:extLst>
          </p:cNvPr>
          <p:cNvGrpSpPr/>
          <p:nvPr/>
        </p:nvGrpSpPr>
        <p:grpSpPr>
          <a:xfrm>
            <a:off x="1640133" y="8825201"/>
            <a:ext cx="914400" cy="1176585"/>
            <a:chOff x="908105" y="10268249"/>
            <a:chExt cx="914400" cy="1176585"/>
          </a:xfrm>
        </p:grpSpPr>
        <p:pic>
          <p:nvPicPr>
            <p:cNvPr id="17" name="Graphic 16" descr="Open hand outline">
              <a:extLst>
                <a:ext uri="{FF2B5EF4-FFF2-40B4-BE49-F238E27FC236}">
                  <a16:creationId xmlns:a16="http://schemas.microsoft.com/office/drawing/2014/main" id="{5268039B-15FF-4E4C-8F10-745A75A9A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08105" y="10530434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Heart outline">
              <a:extLst>
                <a:ext uri="{FF2B5EF4-FFF2-40B4-BE49-F238E27FC236}">
                  <a16:creationId xmlns:a16="http://schemas.microsoft.com/office/drawing/2014/main" id="{B7B02E98-BDB5-F348-A056-F64CB6203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180944" y="10268249"/>
              <a:ext cx="608341" cy="608341"/>
            </a:xfrm>
            <a:prstGeom prst="rect">
              <a:avLst/>
            </a:prstGeom>
          </p:spPr>
        </p:pic>
      </p:grpSp>
      <p:pic>
        <p:nvPicPr>
          <p:cNvPr id="25" name="Graphic 24" descr="Coins outline">
            <a:extLst>
              <a:ext uri="{FF2B5EF4-FFF2-40B4-BE49-F238E27FC236}">
                <a16:creationId xmlns:a16="http://schemas.microsoft.com/office/drawing/2014/main" id="{067C009C-5146-3D46-905D-D995085FA93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002568" y="10530516"/>
            <a:ext cx="845332" cy="8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3911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157</TotalTime>
  <Words>176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Metropolitan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Angelina Ruiz</dc:creator>
  <cp:lastModifiedBy>crystal garcia</cp:lastModifiedBy>
  <cp:revision>11</cp:revision>
  <cp:lastPrinted>2021-07-21T02:29:48Z</cp:lastPrinted>
  <dcterms:created xsi:type="dcterms:W3CDTF">2021-07-20T01:39:28Z</dcterms:created>
  <dcterms:modified xsi:type="dcterms:W3CDTF">2021-09-06T22:06:12Z</dcterms:modified>
</cp:coreProperties>
</file>